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2" r:id="rId4"/>
    <p:sldId id="288" r:id="rId5"/>
    <p:sldId id="264" r:id="rId6"/>
    <p:sldId id="265" r:id="rId7"/>
    <p:sldId id="267" r:id="rId8"/>
    <p:sldId id="269" r:id="rId9"/>
    <p:sldId id="292" r:id="rId10"/>
    <p:sldId id="293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7" r:id="rId20"/>
    <p:sldId id="279" r:id="rId21"/>
    <p:sldId id="280" r:id="rId22"/>
    <p:sldId id="281" r:id="rId23"/>
    <p:sldId id="283" r:id="rId24"/>
    <p:sldId id="282" r:id="rId25"/>
    <p:sldId id="297" r:id="rId26"/>
    <p:sldId id="285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83464" autoAdjust="0"/>
  </p:normalViewPr>
  <p:slideViewPr>
    <p:cSldViewPr>
      <p:cViewPr>
        <p:scale>
          <a:sx n="70" d="100"/>
          <a:sy n="70" d="100"/>
        </p:scale>
        <p:origin x="-115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7F0A-7802-4988-BB8C-F9974FEA20B5}" type="datetimeFigureOut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6C4D-FC3C-4441-AB39-E00876DB4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00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6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20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30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350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17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87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42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22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93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49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01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17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0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53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65E9-98C7-4FA9-BD87-0A332E00662A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3BB-68CB-4F8B-9877-22A8EE8770C7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1544-EC08-42E1-B318-C4FF4CCBF35E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B039-A189-4BAC-B7F6-33A186DA6885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7B71-10E4-473D-B300-0C4D87685C59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3F7-116A-422E-9B1E-7146B4AB4476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FE9-2804-4337-9DF8-DB7C5013546A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1A10-50A0-40D0-8F8F-6DDF4080DA6F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B957-F544-45F0-A6F0-EB3E4875BA67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B84B-6B7B-412A-B18D-E61A680481F9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FDDE-2074-400E-92DA-DFC94F03975C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78E9-91B4-4509-9ACD-D7157D7DEE62}" type="datetime1">
              <a:rPr lang="zh-TW" altLang="en-US" smtClean="0"/>
              <a:t>2011/5/23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828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Using The Past To Score The Present: Extending Term Weighting Models with </a:t>
            </a:r>
            <a:r>
              <a:rPr lang="en-US" sz="3600" b="1" dirty="0" smtClean="0">
                <a:solidFill>
                  <a:schemeClr val="accent2"/>
                </a:solidFill>
              </a:rPr>
              <a:t>Re</a:t>
            </a:r>
            <a:r>
              <a:rPr lang="en-US" sz="3600" b="1" dirty="0" smtClean="0">
                <a:solidFill>
                  <a:srgbClr val="C00000"/>
                </a:solidFill>
              </a:rPr>
              <a:t>visi</a:t>
            </a:r>
            <a:r>
              <a:rPr lang="en-US" sz="3600" b="1" dirty="0" smtClean="0">
                <a:solidFill>
                  <a:schemeClr val="accent2"/>
                </a:solidFill>
              </a:rPr>
              <a:t>on History Analysis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8700" y="4348717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CIKM’10</a:t>
            </a: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Advisor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kumimoji="1" lang="en-US" altLang="zh-TW" sz="3600" dirty="0" err="1">
                <a:solidFill>
                  <a:schemeClr val="bg1">
                    <a:lumMod val="75000"/>
                  </a:schemeClr>
                </a:solidFill>
              </a:rPr>
              <a:t>Jia</a:t>
            </a:r>
            <a:r>
              <a:rPr kumimoji="1" lang="en-US" altLang="zh-TW" sz="3600" dirty="0">
                <a:solidFill>
                  <a:schemeClr val="bg1">
                    <a:lumMod val="75000"/>
                  </a:schemeClr>
                </a:solidFill>
              </a:rPr>
              <a:t> Ling, </a:t>
            </a:r>
            <a:r>
              <a:rPr kumimoji="1" lang="en-US" altLang="zh-TW" sz="3600" dirty="0" err="1">
                <a:solidFill>
                  <a:schemeClr val="bg1">
                    <a:lumMod val="75000"/>
                  </a:schemeClr>
                </a:solidFill>
              </a:rPr>
              <a:t>Koh</a:t>
            </a:r>
            <a:endParaRPr lang="zh-TW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Speaker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SHENG HONG, CHUNG 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Burst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14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85376"/>
              </p:ext>
            </p:extLst>
          </p:nvPr>
        </p:nvGraphicFramePr>
        <p:xfrm>
          <a:off x="1097667" y="2901454"/>
          <a:ext cx="519890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321"/>
                <a:gridCol w="1041494"/>
                <a:gridCol w="1478488"/>
                <a:gridCol w="1765605"/>
              </a:tblGrid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Term Frequency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Document Length</a:t>
                      </a:r>
                      <a:endParaRPr lang="en-US" sz="1400" dirty="0"/>
                    </a:p>
                  </a:txBody>
                  <a:tcPr anchor="ctr"/>
                </a:tc>
              </a:tr>
              <a:tr h="253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“Pandora”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“James Cameron”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6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Nov.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2576</a:t>
                      </a:r>
                      <a:endParaRPr lang="en-US" sz="1400" dirty="0"/>
                    </a:p>
                  </a:txBody>
                  <a:tcPr anchor="ctr"/>
                </a:tc>
              </a:tr>
              <a:tr h="2536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Dec.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6306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05608"/>
              </p:ext>
            </p:extLst>
          </p:nvPr>
        </p:nvGraphicFramePr>
        <p:xfrm>
          <a:off x="869067" y="4615954"/>
          <a:ext cx="5655359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109"/>
                <a:gridCol w="736375"/>
                <a:gridCol w="736375"/>
                <a:gridCol w="736375"/>
                <a:gridCol w="736375"/>
                <a:gridCol w="736375"/>
                <a:gridCol w="736375"/>
              </a:tblGrid>
              <a:tr h="2674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Month</a:t>
                      </a:r>
                      <a:r>
                        <a:rPr lang="en-US" sz="1400" baseline="0" dirty="0" smtClean="0"/>
                        <a:t> (2009)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Dec.</a:t>
                      </a:r>
                      <a:endParaRPr lang="en-US" sz="1400" dirty="0"/>
                    </a:p>
                  </a:txBody>
                  <a:tcPr/>
                </a:tc>
              </a:tr>
              <a:tr h="2674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Edit</a:t>
                      </a:r>
                      <a:r>
                        <a:rPr lang="en-US" sz="1400" baseline="0" dirty="0" smtClean="0"/>
                        <a:t>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1892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5"/>
          <p:cNvSpPr txBox="1"/>
          <p:nvPr/>
        </p:nvSpPr>
        <p:spPr>
          <a:xfrm>
            <a:off x="1782066" y="5452646"/>
            <a:ext cx="257762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First photo &amp; trailer released</a:t>
            </a:r>
            <a:endParaRPr lang="en-US" sz="1600" dirty="0"/>
          </a:p>
        </p:txBody>
      </p:sp>
      <p:sp>
        <p:nvSpPr>
          <p:cNvPr id="17" name="Up Arrow 8"/>
          <p:cNvSpPr/>
          <p:nvPr/>
        </p:nvSpPr>
        <p:spPr>
          <a:xfrm>
            <a:off x="3180962" y="5300246"/>
            <a:ext cx="77483" cy="114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TextBox 9"/>
          <p:cNvSpPr txBox="1"/>
          <p:nvPr/>
        </p:nvSpPr>
        <p:spPr>
          <a:xfrm>
            <a:off x="5316719" y="5452646"/>
            <a:ext cx="146508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Movie released</a:t>
            </a:r>
            <a:endParaRPr lang="en-US" sz="1600" dirty="0"/>
          </a:p>
        </p:txBody>
      </p:sp>
      <p:sp>
        <p:nvSpPr>
          <p:cNvPr id="19" name="Up Arrow 10"/>
          <p:cNvSpPr/>
          <p:nvPr/>
        </p:nvSpPr>
        <p:spPr>
          <a:xfrm>
            <a:off x="6106015" y="5300246"/>
            <a:ext cx="77483" cy="114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TextBox 11"/>
          <p:cNvSpPr txBox="1"/>
          <p:nvPr/>
        </p:nvSpPr>
        <p:spPr>
          <a:xfrm>
            <a:off x="1563644" y="2593677"/>
            <a:ext cx="4410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Burst of Document (Length) &amp; Change of Term Frequency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1910561" y="4303117"/>
            <a:ext cx="3242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Burst of Edit Activity &amp; Associated Events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1"/>
          <a:stretch/>
        </p:blipFill>
        <p:spPr>
          <a:xfrm>
            <a:off x="6934200" y="1523585"/>
            <a:ext cx="2209800" cy="4704520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839200" cy="113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838200" y="5879068"/>
            <a:ext cx="349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</a:rPr>
              <a:t>Global Model might be insufficient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 smtClean="0">
                <a:latin typeface="+mn-lt"/>
              </a:rPr>
              <a:t>Edit History Burst Detection</a:t>
            </a:r>
            <a:endParaRPr lang="zh-TW" altLang="en-US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Content-based</a:t>
                </a:r>
              </a:p>
              <a:p>
                <a:r>
                  <a:rPr lang="en-US" altLang="zh-TW" dirty="0" smtClean="0"/>
                  <a:t>Relative </a:t>
                </a:r>
                <a:r>
                  <a:rPr lang="en-US" altLang="zh-TW" dirty="0"/>
                  <a:t>content change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l-GR" altLang="zh-TW" i="1">
                            <a:latin typeface="Cambria Math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groupChr>
                  </m:oMath>
                </a14:m>
                <a:r>
                  <a:rPr lang="en-US" altLang="zh-TW" dirty="0"/>
                  <a:t> potential burst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ℬ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1,      </m:t>
                              </m:r>
                              <m:box>
                                <m:box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|−|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|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|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0,         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𝑜𝑡h𝑒𝑟𝑤𝑖𝑠𝑒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            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content length for j-</a:t>
                </a:r>
                <a:r>
                  <a:rPr lang="en-US" altLang="zh-TW" dirty="0" err="1" smtClean="0"/>
                  <a:t>th</a:t>
                </a:r>
                <a:r>
                  <a:rPr lang="en-US" altLang="zh-TW" dirty="0" smtClean="0"/>
                  <a:t> revision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26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Edit History Burst Detection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69649"/>
                <a:ext cx="9587408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Activity-based</a:t>
                </a:r>
              </a:p>
              <a:p>
                <a:r>
                  <a:rPr lang="en-US" altLang="zh-TW" sz="2800" dirty="0" smtClean="0"/>
                  <a:t>Intensive edit activity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altLang="zh-TW" sz="28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l-GR" altLang="zh-TW" sz="2800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altLang="zh-TW" sz="2800" dirty="0"/>
                  <a:t> potential </a:t>
                </a:r>
                <a:r>
                  <a:rPr lang="en-US" altLang="zh-TW" sz="2800" dirty="0" smtClean="0"/>
                  <a:t>bursts</a:t>
                </a:r>
              </a:p>
              <a:p>
                <a:pPr marL="0" indent="0">
                  <a:buNone/>
                </a:pPr>
                <a:endParaRPr lang="en-US" altLang="zh-TW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ℬ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𝑒𝑝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1,  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𝑟𝑒𝑣𝑖𝑠𝑖𝑜𝑛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𝑐𝑜𝑢𝑛𝑡𝑠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𝑖𝑛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2"/>
                                </m:rPr>
                                <a:rPr lang="el-GR" altLang="zh-TW" sz="28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0,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           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𝑜𝑡h𝑒𝑟𝑤𝑖𝑠𝑒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800" dirty="0"/>
              </a:p>
              <a:p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69649"/>
                <a:ext cx="9587408" cy="4525963"/>
              </a:xfrm>
              <a:blipFill rotWithShape="1">
                <a:blip r:embed="rId3"/>
                <a:stretch>
                  <a:fillRect l="-1144" t="-1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Rectangle 6"/>
          <p:cNvSpPr/>
          <p:nvPr/>
        </p:nvSpPr>
        <p:spPr>
          <a:xfrm>
            <a:off x="7433364" y="3517295"/>
            <a:ext cx="304800" cy="357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6382838" y="2953177"/>
            <a:ext cx="24058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Average revision counts</a:t>
            </a:r>
            <a:endParaRPr lang="en-US" dirty="0"/>
          </a:p>
        </p:txBody>
      </p:sp>
      <p:cxnSp>
        <p:nvCxnSpPr>
          <p:cNvPr id="7" name="Straight Connector 11"/>
          <p:cNvCxnSpPr>
            <a:stCxn id="5" idx="0"/>
          </p:cNvCxnSpPr>
          <p:nvPr/>
        </p:nvCxnSpPr>
        <p:spPr>
          <a:xfrm flipV="1">
            <a:off x="7585764" y="3322509"/>
            <a:ext cx="0" cy="19478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2"/>
          <p:cNvSpPr/>
          <p:nvPr/>
        </p:nvSpPr>
        <p:spPr>
          <a:xfrm>
            <a:off x="8066702" y="3517485"/>
            <a:ext cx="304800" cy="357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/>
          <p:nvPr/>
        </p:nvSpPr>
        <p:spPr>
          <a:xfrm>
            <a:off x="7868785" y="4586955"/>
            <a:ext cx="1080680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Deviation</a:t>
            </a:r>
            <a:endParaRPr lang="en-US" dirty="0"/>
          </a:p>
        </p:txBody>
      </p:sp>
      <p:cxnSp>
        <p:nvCxnSpPr>
          <p:cNvPr id="10" name="Straight Connector 16"/>
          <p:cNvCxnSpPr>
            <a:stCxn id="8" idx="3"/>
          </p:cNvCxnSpPr>
          <p:nvPr/>
        </p:nvCxnSpPr>
        <p:spPr>
          <a:xfrm>
            <a:off x="8371502" y="3696317"/>
            <a:ext cx="0" cy="8906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內容版面配置區 2"/>
              <p:cNvSpPr txBox="1">
                <a:spLocks/>
              </p:cNvSpPr>
              <p:nvPr/>
            </p:nvSpPr>
            <p:spPr>
              <a:xfrm>
                <a:off x="220835" y="5229200"/>
                <a:ext cx="8928992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ℬ</m:t>
                          </m:r>
                          <m:r>
                            <a:rPr lang="en-US" altLang="zh-TW" sz="2800" i="1" smtClean="0">
                              <a:latin typeface="Cambria Math"/>
                              <a:ea typeface="Cambria Math"/>
                            </a:rPr>
                            <m:t>𝑢𝑟𝑠𝑡</m:t>
                          </m:r>
                        </m:e>
                        <m:sub/>
                      </m:sSub>
                      <m:d>
                        <m:d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1, </m:t>
                              </m:r>
                              <m: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  <m:t>𝑖𝑓</m:t>
                              </m:r>
                              <m: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  <m:t>𝐵𝑢𝑟𝑠𝑡𝑐</m:t>
                              </m:r>
                              <m:d>
                                <m:dPr>
                                  <m:ctrlPr>
                                    <a:rPr lang="en-US" altLang="zh-TW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en-US" altLang="zh-TW" sz="2800" i="1" baseline="-25000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  <m:t>𝐵𝑢𝑟𝑠𝑡𝑎</m:t>
                              </m:r>
                              <m:d>
                                <m:dPr>
                                  <m:ctrlPr>
                                    <a:rPr lang="en-US" altLang="zh-TW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en-US" altLang="zh-TW" sz="2800" i="1" baseline="-25000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0,</m:t>
                              </m:r>
                              <m: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                                      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𝑜𝑡h𝑒𝑟𝑤𝑖𝑠𝑒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5" y="5229200"/>
                <a:ext cx="8928992" cy="1008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 smtClean="0"/>
              <a:t>Revision History Burst Analysis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burst resets the decay clock for a term.</a:t>
            </a:r>
          </a:p>
          <a:p>
            <a:r>
              <a:rPr lang="en-US" altLang="zh-TW" dirty="0"/>
              <a:t>The weight will decrease after a burst.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"/>
              <p:cNvSpPr txBox="1"/>
              <p:nvPr/>
            </p:nvSpPr>
            <p:spPr>
              <a:xfrm>
                <a:off x="1132972" y="3334751"/>
                <a:ext cx="4302460" cy="100354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𝑏𝑢𝑟𝑠𝑡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+1)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72" y="3334751"/>
                <a:ext cx="4302460" cy="10035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6"/>
          <p:cNvSpPr/>
          <p:nvPr/>
        </p:nvSpPr>
        <p:spPr>
          <a:xfrm>
            <a:off x="4133347" y="3475575"/>
            <a:ext cx="885825" cy="304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"/>
              <p:cNvSpPr/>
              <p:nvPr/>
            </p:nvSpPr>
            <p:spPr>
              <a:xfrm>
                <a:off x="5657347" y="3125201"/>
                <a:ext cx="1981200" cy="63612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Frequency of term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revision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47" y="3125201"/>
                <a:ext cx="1981200" cy="636123"/>
              </a:xfrm>
              <a:prstGeom prst="rect">
                <a:avLst/>
              </a:prstGeom>
              <a:blipFill rotWithShape="1">
                <a:blip r:embed="rId4"/>
                <a:stretch>
                  <a:fillRect l="-305" t="-4673" r="-2439" b="-130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8"/>
          <p:cNvCxnSpPr>
            <a:stCxn id="6" idx="3"/>
            <a:endCxn id="7" idx="1"/>
          </p:cNvCxnSpPr>
          <p:nvPr/>
        </p:nvCxnSpPr>
        <p:spPr>
          <a:xfrm flipV="1">
            <a:off x="5019172" y="3443263"/>
            <a:ext cx="638175" cy="18471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9"/>
          <p:cNvSpPr/>
          <p:nvPr/>
        </p:nvSpPr>
        <p:spPr>
          <a:xfrm>
            <a:off x="3828547" y="3837524"/>
            <a:ext cx="1466850" cy="31143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657347" y="3972139"/>
            <a:ext cx="1981200" cy="63612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Decay factor for </a:t>
            </a:r>
            <a:r>
              <a:rPr lang="en-US" dirty="0" err="1" smtClean="0">
                <a:solidFill>
                  <a:schemeClr val="tx1"/>
                </a:solidFill>
              </a:rPr>
              <a:t>j</a:t>
            </a:r>
            <a:r>
              <a:rPr lang="en-US" baseline="30000" dirty="0" err="1" smtClean="0">
                <a:solidFill>
                  <a:schemeClr val="tx1"/>
                </a:solidFill>
              </a:rPr>
              <a:t>th</a:t>
            </a:r>
            <a:r>
              <a:rPr lang="en-US" baseline="30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Burst 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1"/>
          <p:cNvCxnSpPr>
            <a:stCxn id="9" idx="3"/>
            <a:endCxn id="10" idx="1"/>
          </p:cNvCxnSpPr>
          <p:nvPr/>
        </p:nvCxnSpPr>
        <p:spPr>
          <a:xfrm>
            <a:off x="5295397" y="3993240"/>
            <a:ext cx="361950" cy="296961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33480" y="5013176"/>
            <a:ext cx="885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 smtClean="0"/>
              <a:t>B = {b</a:t>
            </a:r>
            <a:r>
              <a:rPr lang="en-US" altLang="zh-TW" sz="2400" baseline="-25000" dirty="0"/>
              <a:t>1</a:t>
            </a:r>
            <a:r>
              <a:rPr lang="en-US" altLang="zh-TW" sz="2400" dirty="0" smtClean="0"/>
              <a:t>,b</a:t>
            </a:r>
            <a:r>
              <a:rPr lang="en-US" altLang="zh-TW" sz="2400" baseline="-25000" dirty="0"/>
              <a:t>2</a:t>
            </a:r>
            <a:r>
              <a:rPr lang="en-US" altLang="zh-TW" sz="2400" dirty="0" smtClean="0"/>
              <a:t>,….</a:t>
            </a:r>
            <a:r>
              <a:rPr lang="en-US" altLang="zh-TW" sz="2400" dirty="0" err="1" smtClean="0"/>
              <a:t>b</a:t>
            </a:r>
            <a:r>
              <a:rPr lang="en-US" altLang="zh-TW" sz="2400" baseline="-25000" dirty="0" err="1"/>
              <a:t>m</a:t>
            </a:r>
            <a:r>
              <a:rPr lang="en-US" altLang="zh-TW" sz="2400" dirty="0" smtClean="0"/>
              <a:t>} : the set of burst indicators for document d</a:t>
            </a:r>
          </a:p>
          <a:p>
            <a:pPr lvl="1"/>
            <a:r>
              <a:rPr lang="en-US" altLang="zh-TW" sz="2400" dirty="0" err="1"/>
              <a:t>b</a:t>
            </a:r>
            <a:r>
              <a:rPr lang="en-US" altLang="zh-TW" sz="2400" baseline="-25000" dirty="0" err="1"/>
              <a:t>j</a:t>
            </a:r>
            <a:r>
              <a:rPr lang="en-US" altLang="zh-TW" sz="2400" dirty="0" smtClean="0"/>
              <a:t> : the value of </a:t>
            </a:r>
            <a:r>
              <a:rPr lang="en-US" altLang="zh-TW" sz="2400" dirty="0" err="1" smtClean="0"/>
              <a:t>b</a:t>
            </a:r>
            <a:r>
              <a:rPr lang="en-US" altLang="zh-TW" sz="2400" baseline="-25000" dirty="0" err="1"/>
              <a:t>j</a:t>
            </a:r>
            <a:r>
              <a:rPr lang="en-US" altLang="zh-TW" sz="2400" dirty="0" smtClean="0"/>
              <a:t> is the revision index of the end of the j-</a:t>
            </a:r>
            <a:r>
              <a:rPr lang="en-US" altLang="zh-TW" sz="2400" dirty="0" err="1" smtClean="0"/>
              <a:t>th</a:t>
            </a:r>
            <a:r>
              <a:rPr lang="en-US" altLang="zh-TW" sz="2400" dirty="0" smtClean="0"/>
              <a:t> burst of document d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112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Revision History Burst 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472608" cy="33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55466" y="4869160"/>
            <a:ext cx="2865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 :  decay matrix</a:t>
            </a:r>
          </a:p>
          <a:p>
            <a:r>
              <a:rPr lang="en-US" altLang="zh-TW" dirty="0" smtClean="0"/>
              <a:t>i : a potential burst position</a:t>
            </a:r>
          </a:p>
          <a:p>
            <a:r>
              <a:rPr lang="en-US" altLang="zh-TW" dirty="0"/>
              <a:t>j</a:t>
            </a:r>
            <a:r>
              <a:rPr lang="en-US" altLang="zh-TW" dirty="0" smtClean="0"/>
              <a:t> : a document revision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73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Revision History Burst 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67" y="1700808"/>
            <a:ext cx="5544616" cy="253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005454" y="4928370"/>
            <a:ext cx="540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 = [u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,u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…u</a:t>
            </a:r>
            <a:r>
              <a:rPr lang="en-US" altLang="zh-TW" baseline="-25000" dirty="0"/>
              <a:t>n</a:t>
            </a:r>
            <a:r>
              <a:rPr lang="en-US" altLang="zh-TW" dirty="0" smtClean="0"/>
              <a:t>] : the burst indicator that will be used to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filter the decay matrix W to contain only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the true bursts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54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Revision History Burst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d : { </a:t>
            </a:r>
            <a:r>
              <a:rPr lang="en-US" altLang="zh-TW" dirty="0" err="1"/>
              <a:t>a,b,c</a:t>
            </a:r>
            <a:r>
              <a:rPr lang="en-US" altLang="zh-TW" dirty="0"/>
              <a:t> }  		</a:t>
            </a:r>
            <a:r>
              <a:rPr lang="en-US" altLang="zh-TW" dirty="0" err="1"/>
              <a:t>tf</a:t>
            </a:r>
            <a:r>
              <a:rPr lang="en-US" altLang="zh-TW" dirty="0"/>
              <a:t>(a=3 b=2 c=1)</a:t>
            </a:r>
          </a:p>
          <a:p>
            <a:pPr marL="0" indent="0">
              <a:buNone/>
            </a:pPr>
            <a:r>
              <a:rPr lang="en-US" altLang="zh-TW" dirty="0"/>
              <a:t>V = {</a:t>
            </a:r>
            <a:r>
              <a:rPr lang="en-US" altLang="zh-TW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,v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,v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,v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en-US" altLang="zh-TW" dirty="0" smtClean="0"/>
              <a:t>B = {b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,b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,b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,b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} = {1,0,1,0}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en-US" altLang="zh-TW" baseline="-25000" dirty="0"/>
              <a:t>1</a:t>
            </a:r>
            <a:r>
              <a:rPr lang="en-US" altLang="zh-TW" dirty="0"/>
              <a:t> = {</a:t>
            </a:r>
            <a:r>
              <a:rPr lang="en-US" altLang="zh-TW" dirty="0" err="1" smtClean="0"/>
              <a:t>a,b,c,d</a:t>
            </a:r>
            <a:r>
              <a:rPr lang="en-US" altLang="zh-TW" dirty="0" smtClean="0"/>
              <a:t>} </a:t>
            </a:r>
            <a:r>
              <a:rPr lang="en-US" altLang="zh-TW" dirty="0"/>
              <a:t>		</a:t>
            </a:r>
            <a:r>
              <a:rPr lang="en-US" altLang="zh-TW" dirty="0" err="1" smtClean="0"/>
              <a:t>tf</a:t>
            </a:r>
            <a:r>
              <a:rPr lang="en-US" altLang="zh-TW" dirty="0" smtClean="0"/>
              <a:t>(a=50 b=20 c=30 d=10)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en-US" altLang="zh-TW" baseline="-25000" dirty="0"/>
              <a:t>2</a:t>
            </a:r>
            <a:r>
              <a:rPr lang="en-US" altLang="zh-TW" dirty="0"/>
              <a:t> = {</a:t>
            </a:r>
            <a:r>
              <a:rPr lang="en-US" altLang="zh-TW" dirty="0" err="1" smtClean="0"/>
              <a:t>a,b,c,d</a:t>
            </a:r>
            <a:r>
              <a:rPr lang="en-US" altLang="zh-TW" dirty="0" smtClean="0"/>
              <a:t>}</a:t>
            </a:r>
            <a:r>
              <a:rPr lang="en-US" altLang="zh-TW" dirty="0"/>
              <a:t>		</a:t>
            </a:r>
            <a:r>
              <a:rPr lang="en-US" altLang="zh-TW" dirty="0" err="1" smtClean="0"/>
              <a:t>tf</a:t>
            </a:r>
            <a:r>
              <a:rPr lang="en-US" altLang="zh-TW" dirty="0" smtClean="0"/>
              <a:t>(a=52 b=21 c=33 d=10)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en-US" altLang="zh-TW" baseline="-25000" dirty="0"/>
              <a:t>3</a:t>
            </a:r>
            <a:r>
              <a:rPr lang="en-US" altLang="zh-TW" dirty="0"/>
              <a:t> = {</a:t>
            </a:r>
            <a:r>
              <a:rPr lang="en-US" altLang="zh-TW" dirty="0" err="1" smtClean="0"/>
              <a:t>a,b,c,d</a:t>
            </a:r>
            <a:r>
              <a:rPr lang="en-US" altLang="zh-TW" dirty="0" smtClean="0"/>
              <a:t>} 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en-US" altLang="zh-TW" dirty="0" err="1" smtClean="0"/>
              <a:t>tf</a:t>
            </a:r>
            <a:r>
              <a:rPr lang="en-US" altLang="zh-TW" dirty="0" smtClean="0"/>
              <a:t>(a=70 b=35 c=40 d=20)</a:t>
            </a:r>
          </a:p>
          <a:p>
            <a:pPr marL="0" indent="0">
              <a:buNone/>
            </a:pPr>
            <a:r>
              <a:rPr lang="en-US" altLang="zh-TW" dirty="0" smtClean="0"/>
              <a:t>V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=</a:t>
            </a:r>
            <a:r>
              <a:rPr lang="en-US" altLang="zh-TW" dirty="0"/>
              <a:t> {</a:t>
            </a:r>
            <a:r>
              <a:rPr lang="en-US" altLang="zh-TW" dirty="0" err="1"/>
              <a:t>a,b,c,d</a:t>
            </a:r>
            <a:r>
              <a:rPr lang="en-US" altLang="zh-TW" dirty="0" smtClean="0"/>
              <a:t>}		</a:t>
            </a:r>
            <a:r>
              <a:rPr lang="en-US" altLang="zh-TW" dirty="0" err="1" smtClean="0"/>
              <a:t>tf</a:t>
            </a:r>
            <a:r>
              <a:rPr lang="en-US" altLang="zh-TW" dirty="0" smtClean="0"/>
              <a:t>(a=73 b=33 c=48 d=21)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7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Incorporating RHA in retrieval </a:t>
            </a:r>
            <a:r>
              <a:rPr lang="en-US" altLang="zh-TW" dirty="0" smtClean="0"/>
              <a:t>models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"/>
              <p:cNvSpPr/>
              <p:nvPr/>
            </p:nvSpPr>
            <p:spPr>
              <a:xfrm>
                <a:off x="767365" y="1756321"/>
                <a:ext cx="7162800" cy="10105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𝑄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𝐼𝐷𝐹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𝑇𝐹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𝑇𝐹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𝑎𝑣𝑔𝑑𝑙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65" y="1756321"/>
                <a:ext cx="7162800" cy="1010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6"/>
          <p:cNvSpPr txBox="1"/>
          <p:nvPr/>
        </p:nvSpPr>
        <p:spPr>
          <a:xfrm>
            <a:off x="767365" y="1269386"/>
            <a:ext cx="81304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BM25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7"/>
              <p:cNvSpPr/>
              <p:nvPr/>
            </p:nvSpPr>
            <p:spPr>
              <a:xfrm>
                <a:off x="767365" y="3545920"/>
                <a:ext cx="7162800" cy="84465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𝐷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𝑄</m:t>
                      </m:r>
                      <m:r>
                        <a:rPr lang="en-US" sz="2000" i="1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65" y="3545920"/>
                <a:ext cx="7162800" cy="8446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/>
          <p:cNvSpPr txBox="1"/>
          <p:nvPr/>
        </p:nvSpPr>
        <p:spPr>
          <a:xfrm>
            <a:off x="767365" y="3021986"/>
            <a:ext cx="3124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Statistical Language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9"/>
              <p:cNvSpPr/>
              <p:nvPr/>
            </p:nvSpPr>
            <p:spPr>
              <a:xfrm>
                <a:off x="4314848" y="1784896"/>
                <a:ext cx="1213858" cy="3385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𝑇𝐹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𝑟h𝑎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48" y="1784896"/>
                <a:ext cx="121385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0"/>
              <p:cNvSpPr/>
              <p:nvPr/>
            </p:nvSpPr>
            <p:spPr>
              <a:xfrm>
                <a:off x="3510565" y="2253222"/>
                <a:ext cx="1213858" cy="3385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𝑇𝐹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𝑟h𝑎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565" y="2253222"/>
                <a:ext cx="121385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1"/>
              <p:cNvSpPr/>
              <p:nvPr/>
            </p:nvSpPr>
            <p:spPr>
              <a:xfrm>
                <a:off x="5996588" y="3968247"/>
                <a:ext cx="1094017" cy="3385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𝑟h𝑎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88" y="3968247"/>
                <a:ext cx="1094017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2"/>
          <p:cNvSpPr txBox="1"/>
          <p:nvPr/>
        </p:nvSpPr>
        <p:spPr>
          <a:xfrm>
            <a:off x="1580408" y="128477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+ </a:t>
            </a:r>
            <a:r>
              <a:rPr lang="en-US" b="1" dirty="0" smtClean="0">
                <a:solidFill>
                  <a:srgbClr val="C00000"/>
                </a:solidFill>
              </a:rPr>
              <a:t>RHA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891565" y="305276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+ </a:t>
            </a:r>
            <a:r>
              <a:rPr lang="en-US" b="1" dirty="0" smtClean="0">
                <a:solidFill>
                  <a:srgbClr val="C00000"/>
                </a:solidFill>
              </a:rPr>
              <a:t>RHA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98007" y="4581128"/>
            <a:ext cx="8001000" cy="1866927"/>
            <a:chOff x="541940" y="4684168"/>
            <a:chExt cx="8001000" cy="1866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4"/>
                <p:cNvSpPr/>
                <p:nvPr/>
              </p:nvSpPr>
              <p:spPr>
                <a:xfrm>
                  <a:off x="541940" y="5084278"/>
                  <a:ext cx="8001000" cy="49173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𝑟h𝑎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latin typeface="Cambria Math"/>
                          </a:rPr>
                          <m:t>𝑇𝐹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40" y="5084278"/>
                  <a:ext cx="8001000" cy="49173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7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5"/>
            <p:cNvSpPr txBox="1"/>
            <p:nvPr/>
          </p:nvSpPr>
          <p:spPr>
            <a:xfrm>
              <a:off x="541940" y="4684168"/>
              <a:ext cx="2474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RHA Term Frequency: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8"/>
                <p:cNvSpPr txBox="1"/>
                <p:nvPr/>
              </p:nvSpPr>
              <p:spPr>
                <a:xfrm>
                  <a:off x="623586" y="5904764"/>
                  <a:ext cx="79152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i</m:t>
                      </m:r>
                    </m:oMath>
                  </a14:m>
                  <a:r>
                    <a:rPr lang="en-US" dirty="0" smtClean="0"/>
                    <a:t>ndicate the weights of RHA global model, burst model and original term frequency (probability).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586" y="5904764"/>
                  <a:ext cx="7915275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93" t="-4717" b="-141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0"/>
                <p:cNvSpPr txBox="1"/>
                <p:nvPr/>
              </p:nvSpPr>
              <p:spPr>
                <a:xfrm>
                  <a:off x="3556216" y="5576016"/>
                  <a:ext cx="201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216" y="5576016"/>
                  <a:ext cx="201138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/>
          <p:cNvGrpSpPr/>
          <p:nvPr/>
        </p:nvGrpSpPr>
        <p:grpSpPr>
          <a:xfrm>
            <a:off x="740870" y="5000171"/>
            <a:ext cx="8001000" cy="920877"/>
            <a:chOff x="718558" y="5000171"/>
            <a:chExt cx="8001000" cy="920877"/>
          </a:xfrm>
        </p:grpSpPr>
        <p:sp>
          <p:nvSpPr>
            <p:cNvPr id="23" name="TextBox 14"/>
            <p:cNvSpPr txBox="1"/>
            <p:nvPr/>
          </p:nvSpPr>
          <p:spPr>
            <a:xfrm>
              <a:off x="718558" y="5000171"/>
              <a:ext cx="2528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RHA Term Probability: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7"/>
                <p:cNvSpPr/>
                <p:nvPr/>
              </p:nvSpPr>
              <p:spPr>
                <a:xfrm>
                  <a:off x="718558" y="5429310"/>
                  <a:ext cx="8001000" cy="49173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𝑟h𝑎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58" y="5429310"/>
                  <a:ext cx="8001000" cy="49173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59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07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implementation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9" y="1772816"/>
            <a:ext cx="8781100" cy="4464496"/>
          </a:xfrm>
        </p:spPr>
      </p:pic>
      <p:sp>
        <p:nvSpPr>
          <p:cNvPr id="6" name="Rectangle 2"/>
          <p:cNvSpPr/>
          <p:nvPr/>
        </p:nvSpPr>
        <p:spPr>
          <a:xfrm>
            <a:off x="1994225" y="4264630"/>
            <a:ext cx="4348517" cy="193296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Revision History Analysis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-20635" y="1102678"/>
            <a:ext cx="293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date of creating/editing.</a:t>
            </a:r>
            <a:endParaRPr lang="en-US" altLang="zh-TW" dirty="0"/>
          </a:p>
          <a:p>
            <a:r>
              <a:rPr lang="en-US" altLang="zh-TW" dirty="0" smtClean="0"/>
              <a:t>Content change</a:t>
            </a: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899592" y="1749009"/>
            <a:ext cx="0" cy="887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Evaluate metrics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Queries and Labels:</a:t>
            </a:r>
          </a:p>
          <a:p>
            <a:pPr lvl="1"/>
            <a:r>
              <a:rPr lang="en-US" dirty="0" smtClean="0"/>
              <a:t>INEX: provided</a:t>
            </a:r>
          </a:p>
          <a:p>
            <a:pPr lvl="1"/>
            <a:r>
              <a:rPr lang="en-US" dirty="0" smtClean="0"/>
              <a:t>TREC: subset of ad-hoc track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Metrics: </a:t>
            </a:r>
          </a:p>
          <a:p>
            <a:pPr lvl="1"/>
            <a:r>
              <a:rPr lang="en-US" dirty="0" err="1" smtClean="0"/>
              <a:t>Bpref</a:t>
            </a:r>
            <a:r>
              <a:rPr lang="en-US" dirty="0" smtClean="0"/>
              <a:t> (robust to missing judgments)</a:t>
            </a:r>
          </a:p>
          <a:p>
            <a:pPr lvl="1"/>
            <a:r>
              <a:rPr lang="en-US" dirty="0" smtClean="0"/>
              <a:t>MAP: mean average precision</a:t>
            </a:r>
          </a:p>
          <a:p>
            <a:pPr lvl="1"/>
            <a:r>
              <a:rPr lang="en-US" dirty="0" smtClean="0"/>
              <a:t>R-</a:t>
            </a:r>
            <a:r>
              <a:rPr lang="en-US" dirty="0" err="1" smtClean="0"/>
              <a:t>prec</a:t>
            </a:r>
            <a:r>
              <a:rPr lang="en-US" dirty="0" smtClean="0"/>
              <a:t>: precision at position R</a:t>
            </a:r>
          </a:p>
          <a:p>
            <a:pPr lvl="1"/>
            <a:r>
              <a:rPr lang="en-US" dirty="0" smtClean="0"/>
              <a:t>NDCG: normalized discounted cumulative 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Revision History Analysis</a:t>
            </a:r>
          </a:p>
          <a:p>
            <a:pPr lvl="1"/>
            <a:r>
              <a:rPr lang="en-US" altLang="zh-TW" dirty="0" smtClean="0"/>
              <a:t>Global Revision History Analysis</a:t>
            </a:r>
          </a:p>
          <a:p>
            <a:pPr lvl="1"/>
            <a:r>
              <a:rPr lang="en-US" altLang="zh-TW" dirty="0" smtClean="0"/>
              <a:t>Edit History Burst Detection</a:t>
            </a:r>
          </a:p>
          <a:p>
            <a:pPr lvl="1"/>
            <a:r>
              <a:rPr lang="en-US" altLang="zh-TW" dirty="0" smtClean="0"/>
              <a:t>Revision History Burst Analysis</a:t>
            </a:r>
          </a:p>
          <a:p>
            <a:r>
              <a:rPr lang="en-US" altLang="zh-TW" dirty="0" smtClean="0"/>
              <a:t>Incorporating RHA in retrieval models</a:t>
            </a:r>
          </a:p>
          <a:p>
            <a:r>
              <a:rPr lang="en-US" altLang="zh-TW" dirty="0" smtClean="0"/>
              <a:t>System implementation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1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Dataset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328" y="15700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INEX: </a:t>
            </a:r>
            <a:r>
              <a:rPr lang="en-US" sz="2400" dirty="0" smtClean="0"/>
              <a:t>well established forum for structured retrieval tasks   (based on Wikipedia collection)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TREC: </a:t>
            </a:r>
            <a:r>
              <a:rPr lang="en-US" sz="2400" dirty="0" smtClean="0"/>
              <a:t>performance comparison on different set of queries and general applicability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/>
          </a:p>
        </p:txBody>
      </p:sp>
      <p:sp>
        <p:nvSpPr>
          <p:cNvPr id="6" name="Rectangle 4"/>
          <p:cNvSpPr/>
          <p:nvPr/>
        </p:nvSpPr>
        <p:spPr>
          <a:xfrm>
            <a:off x="568153" y="3703636"/>
            <a:ext cx="108585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INEX 64 topic</a:t>
            </a:r>
            <a:endParaRPr lang="en-US" dirty="0"/>
          </a:p>
        </p:txBody>
      </p:sp>
      <p:sp>
        <p:nvSpPr>
          <p:cNvPr id="7" name="Rectangle 5"/>
          <p:cNvSpPr/>
          <p:nvPr/>
        </p:nvSpPr>
        <p:spPr>
          <a:xfrm>
            <a:off x="2911303" y="3703636"/>
            <a:ext cx="1828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1000 retrieved articles</a:t>
            </a:r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4949653" y="3703636"/>
            <a:ext cx="1828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1000 revisions for each article</a:t>
            </a:r>
            <a:endParaRPr lang="en-US" dirty="0"/>
          </a:p>
        </p:txBody>
      </p:sp>
      <p:sp>
        <p:nvSpPr>
          <p:cNvPr id="9" name="Rectangle 7"/>
          <p:cNvSpPr/>
          <p:nvPr/>
        </p:nvSpPr>
        <p:spPr>
          <a:xfrm>
            <a:off x="6949903" y="3703636"/>
            <a:ext cx="1828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Corpus for INEX</a:t>
            </a:r>
            <a:endParaRPr lang="en-US" dirty="0"/>
          </a:p>
        </p:txBody>
      </p:sp>
      <p:sp>
        <p:nvSpPr>
          <p:cNvPr id="10" name="Rectangle 8"/>
          <p:cNvSpPr/>
          <p:nvPr/>
        </p:nvSpPr>
        <p:spPr>
          <a:xfrm>
            <a:off x="568153" y="4906286"/>
            <a:ext cx="108585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TREC 68 topic</a:t>
            </a: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2911303" y="4906286"/>
            <a:ext cx="1828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1000 retrieved articles</a:t>
            </a:r>
            <a:endParaRPr lang="en-US" dirty="0"/>
          </a:p>
        </p:txBody>
      </p:sp>
      <p:sp>
        <p:nvSpPr>
          <p:cNvPr id="12" name="Rectangle 10"/>
          <p:cNvSpPr/>
          <p:nvPr/>
        </p:nvSpPr>
        <p:spPr>
          <a:xfrm>
            <a:off x="4957273" y="4906286"/>
            <a:ext cx="1828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1000 revisions for each article</a:t>
            </a:r>
            <a:endParaRPr lang="en-US" dirty="0"/>
          </a:p>
        </p:txBody>
      </p:sp>
      <p:sp>
        <p:nvSpPr>
          <p:cNvPr id="13" name="Rectangle 11"/>
          <p:cNvSpPr/>
          <p:nvPr/>
        </p:nvSpPr>
        <p:spPr>
          <a:xfrm>
            <a:off x="6949903" y="4915811"/>
            <a:ext cx="1828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Corpus for TREC</a:t>
            </a:r>
            <a:endParaRPr lang="en-US" dirty="0"/>
          </a:p>
        </p:txBody>
      </p:sp>
      <p:cxnSp>
        <p:nvCxnSpPr>
          <p:cNvPr id="14" name="Straight Arrow Connector 15"/>
          <p:cNvCxnSpPr>
            <a:stCxn id="6" idx="3"/>
          </p:cNvCxnSpPr>
          <p:nvPr/>
        </p:nvCxnSpPr>
        <p:spPr>
          <a:xfrm>
            <a:off x="1654003" y="4122736"/>
            <a:ext cx="1729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7"/>
          <p:cNvCxnSpPr>
            <a:endCxn id="7" idx="1"/>
          </p:cNvCxnSpPr>
          <p:nvPr/>
        </p:nvCxnSpPr>
        <p:spPr>
          <a:xfrm>
            <a:off x="2730327" y="4122736"/>
            <a:ext cx="1809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0"/>
          <p:cNvCxnSpPr>
            <a:stCxn id="7" idx="3"/>
            <a:endCxn id="8" idx="1"/>
          </p:cNvCxnSpPr>
          <p:nvPr/>
        </p:nvCxnSpPr>
        <p:spPr>
          <a:xfrm>
            <a:off x="4740103" y="4122736"/>
            <a:ext cx="209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2"/>
          <p:cNvCxnSpPr>
            <a:stCxn id="8" idx="3"/>
            <a:endCxn id="9" idx="1"/>
          </p:cNvCxnSpPr>
          <p:nvPr/>
        </p:nvCxnSpPr>
        <p:spPr>
          <a:xfrm>
            <a:off x="6778453" y="4122736"/>
            <a:ext cx="1714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2"/>
          <p:cNvCxnSpPr/>
          <p:nvPr/>
        </p:nvCxnSpPr>
        <p:spPr>
          <a:xfrm>
            <a:off x="1663528" y="5332411"/>
            <a:ext cx="1729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3"/>
          <p:cNvCxnSpPr/>
          <p:nvPr/>
        </p:nvCxnSpPr>
        <p:spPr>
          <a:xfrm>
            <a:off x="2739852" y="5332411"/>
            <a:ext cx="1809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/>
          <p:nvPr/>
        </p:nvCxnSpPr>
        <p:spPr>
          <a:xfrm>
            <a:off x="4749628" y="5332411"/>
            <a:ext cx="209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5"/>
          <p:cNvCxnSpPr/>
          <p:nvPr/>
        </p:nvCxnSpPr>
        <p:spPr>
          <a:xfrm>
            <a:off x="6787978" y="5332411"/>
            <a:ext cx="1714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7"/>
          <p:cNvCxnSpPr/>
          <p:nvPr/>
        </p:nvCxnSpPr>
        <p:spPr>
          <a:xfrm>
            <a:off x="644353" y="4719298"/>
            <a:ext cx="81057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8"/>
          <p:cNvSpPr txBox="1"/>
          <p:nvPr/>
        </p:nvSpPr>
        <p:spPr>
          <a:xfrm>
            <a:off x="1826980" y="3703636"/>
            <a:ext cx="903347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Wiki</a:t>
            </a:r>
          </a:p>
          <a:p>
            <a:pPr algn="ctr"/>
            <a:r>
              <a:rPr lang="en-US" dirty="0" smtClean="0"/>
              <a:t>Dump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7683328" y="3017836"/>
            <a:ext cx="8382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7683328" y="5532436"/>
            <a:ext cx="8382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INEX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373800"/>
              </p:ext>
            </p:extLst>
          </p:nvPr>
        </p:nvGraphicFramePr>
        <p:xfrm>
          <a:off x="891243" y="1706081"/>
          <a:ext cx="7696200" cy="18846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bpref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R-precision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BM25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0.314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BM25+RHA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0.375 </a:t>
                      </a:r>
                      <a:r>
                        <a:rPr lang="en-US" dirty="0" smtClean="0"/>
                        <a:t> (+5.93%)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0.360 (+1.69%)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0.337 (+7.32%)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LM+RHA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0.372  (+4.20%)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0.378 </a:t>
                      </a:r>
                      <a:r>
                        <a:rPr lang="en-US" dirty="0" smtClean="0"/>
                        <a:t>(+2.16%)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0.359</a:t>
                      </a:r>
                      <a:r>
                        <a:rPr lang="en-US" dirty="0" smtClean="0"/>
                        <a:t> (+3.16%)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586443" y="39916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Parameters tuned on INEX query Set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/>
              <p:nvPr/>
            </p:nvSpPr>
            <p:spPr>
              <a:xfrm>
                <a:off x="2224743" y="4830281"/>
                <a:ext cx="4953000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BM25: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=0.3 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=0.4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=0.3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LM</a:t>
                </a:r>
                <a:r>
                  <a:rPr lang="en-US" sz="2400" dirty="0">
                    <a:solidFill>
                      <a:schemeClr val="tx1"/>
                    </a:solidFill>
                  </a:rPr>
                  <a:t>: 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=0.3 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43" y="4830281"/>
                <a:ext cx="49530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716" t="-4255" b="-13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7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TREC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073561"/>
              </p:ext>
            </p:extLst>
          </p:nvPr>
        </p:nvGraphicFramePr>
        <p:xfrm>
          <a:off x="1104900" y="1486338"/>
          <a:ext cx="6972300" cy="1676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743075"/>
                <a:gridCol w="1743075"/>
                <a:gridCol w="1743075"/>
                <a:gridCol w="1743075"/>
              </a:tblGrid>
              <a:tr h="194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bpref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NDCG</a:t>
                      </a:r>
                      <a:endParaRPr lang="en-US" sz="1600" dirty="0"/>
                    </a:p>
                  </a:txBody>
                  <a:tcPr/>
                </a:tc>
              </a:tr>
              <a:tr h="194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0.634</a:t>
                      </a:r>
                      <a:endParaRPr lang="en-US" sz="1600" dirty="0"/>
                    </a:p>
                  </a:txBody>
                  <a:tcPr/>
                </a:tc>
              </a:tr>
              <a:tr h="2109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BM25+RHA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0.547**</a:t>
                      </a:r>
                      <a:r>
                        <a:rPr lang="en-US" sz="1600" b="0" dirty="0" smtClean="0"/>
                        <a:t>  </a:t>
                      </a:r>
                      <a:r>
                        <a:rPr lang="en-US" sz="1600" dirty="0" smtClean="0"/>
                        <a:t>(+4.39%)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0.568 **</a:t>
                      </a:r>
                      <a:r>
                        <a:rPr lang="en-US" sz="1600" b="0" baseline="0" dirty="0" smtClean="0"/>
                        <a:t>  </a:t>
                      </a:r>
                      <a:r>
                        <a:rPr lang="en-US" sz="1600" baseline="0" dirty="0" smtClean="0"/>
                        <a:t>(+3.65</a:t>
                      </a:r>
                      <a:r>
                        <a:rPr lang="en-US" sz="1600" dirty="0" smtClean="0"/>
                        <a:t>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0.656**</a:t>
                      </a:r>
                      <a:r>
                        <a:rPr lang="en-US" sz="1600" dirty="0" smtClean="0"/>
                        <a:t>  (+3.47%)</a:t>
                      </a:r>
                      <a:endParaRPr lang="en-US" sz="1600" dirty="0"/>
                    </a:p>
                  </a:txBody>
                  <a:tcPr/>
                </a:tc>
              </a:tr>
              <a:tr h="194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0.645</a:t>
                      </a:r>
                      <a:endParaRPr lang="en-US" sz="1600" dirty="0"/>
                    </a:p>
                  </a:txBody>
                  <a:tcPr/>
                </a:tc>
              </a:tr>
              <a:tr h="194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LM+RHA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0.532 </a:t>
                      </a:r>
                      <a:r>
                        <a:rPr lang="en-US" sz="1600" dirty="0" smtClean="0"/>
                        <a:t> (+0.95%)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0.567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dirty="0" smtClean="0"/>
                        <a:t>(+1.98%)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0.653 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(+1.24%)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1047750" y="3277476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arameters tuned on INEX query Set, ** indicates  statistically significant differences @ the 0.01 significance level with two tailed paired t-test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/>
              <p:nvPr/>
            </p:nvSpPr>
            <p:spPr>
              <a:xfrm>
                <a:off x="2571282" y="4420036"/>
                <a:ext cx="4000500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BM25: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=0.3 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=0.4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=0.3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LM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=0.3 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=0.5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82" y="4420036"/>
                <a:ext cx="400050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364" t="-2500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6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Cross validation on INEX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566980"/>
              </p:ext>
            </p:extLst>
          </p:nvPr>
        </p:nvGraphicFramePr>
        <p:xfrm>
          <a:off x="1343022" y="1689616"/>
          <a:ext cx="6400800" cy="1676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198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bpref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R-precision</a:t>
                      </a:r>
                      <a:endParaRPr lang="en-US" sz="160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0.324</a:t>
                      </a:r>
                      <a:endParaRPr lang="en-US" sz="160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BM25+RHA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0.312  </a:t>
                      </a:r>
                      <a:r>
                        <a:rPr lang="en-US" sz="1600" dirty="0" smtClean="0"/>
                        <a:t>(+1.63%)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0.291 (+3.56%)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0.320  (-1.23%)</a:t>
                      </a:r>
                      <a:endParaRPr lang="en-US" sz="160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0.348</a:t>
                      </a:r>
                      <a:endParaRPr lang="en-US" sz="160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LM+RHA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0.338</a:t>
                      </a:r>
                      <a:r>
                        <a:rPr lang="en-US" sz="1600" dirty="0" smtClean="0"/>
                        <a:t>  (+8.68%)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0.298 </a:t>
                      </a:r>
                      <a:r>
                        <a:rPr lang="en-US" sz="1600" dirty="0" smtClean="0"/>
                        <a:t>(+4.93%)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0.359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(+0.61%)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4"/>
          <p:cNvSpPr txBox="1"/>
          <p:nvPr/>
        </p:nvSpPr>
        <p:spPr>
          <a:xfrm>
            <a:off x="2333622" y="3432691"/>
            <a:ext cx="446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5-fold cross validation on INEX 2008 query Set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253756"/>
              </p:ext>
            </p:extLst>
          </p:nvPr>
        </p:nvGraphicFramePr>
        <p:xfrm>
          <a:off x="1366834" y="4128016"/>
          <a:ext cx="6400800" cy="1676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194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bpref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R-precision</a:t>
                      </a:r>
                      <a:endParaRPr lang="en-US" sz="1600" dirty="0"/>
                    </a:p>
                  </a:txBody>
                  <a:tcPr/>
                </a:tc>
              </a:tr>
              <a:tr h="194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0.314</a:t>
                      </a:r>
                      <a:endParaRPr lang="en-US" sz="1600" dirty="0"/>
                    </a:p>
                  </a:txBody>
                  <a:tcPr/>
                </a:tc>
              </a:tr>
              <a:tr h="2109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BM25+RHA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0.363  </a:t>
                      </a:r>
                      <a:r>
                        <a:rPr lang="en-US" sz="1600" dirty="0" smtClean="0"/>
                        <a:t>(+2.54%)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0.348 (-1.70%)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0.333  (+6.05%)</a:t>
                      </a:r>
                      <a:endParaRPr lang="en-US" sz="1600" dirty="0"/>
                    </a:p>
                  </a:txBody>
                  <a:tcPr/>
                </a:tc>
              </a:tr>
              <a:tr h="194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0.348</a:t>
                      </a:r>
                      <a:endParaRPr lang="en-US" sz="1600" dirty="0"/>
                    </a:p>
                  </a:txBody>
                  <a:tcPr/>
                </a:tc>
              </a:tr>
              <a:tr h="194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LM+RHA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0.366</a:t>
                      </a:r>
                      <a:r>
                        <a:rPr lang="en-US" sz="1600" dirty="0" smtClean="0"/>
                        <a:t>  (+2.52%)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0.375 </a:t>
                      </a:r>
                      <a:r>
                        <a:rPr lang="en-US" sz="1600" dirty="0" smtClean="0"/>
                        <a:t>(+1.35%)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0.352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(+1.15%)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7"/>
          <p:cNvSpPr txBox="1"/>
          <p:nvPr/>
        </p:nvSpPr>
        <p:spPr>
          <a:xfrm>
            <a:off x="2333621" y="5880616"/>
            <a:ext cx="446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5-fold cross validation on INEX 2009 query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" y="1733465"/>
            <a:ext cx="900566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7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56792"/>
            <a:ext cx="9105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RHA</a:t>
            </a:r>
            <a:r>
              <a:rPr lang="en-US" altLang="zh-TW" dirty="0"/>
              <a:t> captures importance signal from document authoring process.</a:t>
            </a:r>
          </a:p>
          <a:p>
            <a:r>
              <a:rPr lang="en-US" altLang="zh-TW" dirty="0"/>
              <a:t>Introduced </a:t>
            </a:r>
            <a:r>
              <a:rPr lang="en-US" altLang="zh-TW" dirty="0">
                <a:solidFill>
                  <a:srgbClr val="C00000"/>
                </a:solidFill>
              </a:rPr>
              <a:t>RHA</a:t>
            </a:r>
            <a:r>
              <a:rPr lang="en-US" altLang="zh-TW" dirty="0"/>
              <a:t> term weighting approach</a:t>
            </a:r>
          </a:p>
          <a:p>
            <a:r>
              <a:rPr lang="en-US" altLang="zh-TW" dirty="0"/>
              <a:t>Natural integration with </a:t>
            </a:r>
            <a:r>
              <a:rPr lang="en-US" altLang="zh-TW" dirty="0" smtClean="0"/>
              <a:t>state-of-the-art </a:t>
            </a:r>
            <a:r>
              <a:rPr lang="en-US" altLang="zh-TW" dirty="0"/>
              <a:t>retrieval models.</a:t>
            </a:r>
          </a:p>
          <a:p>
            <a:r>
              <a:rPr lang="en-US" altLang="zh-TW" dirty="0"/>
              <a:t>Consistent improvement over baseline retrieval models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0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Many researches will use modern IR models</a:t>
            </a:r>
          </a:p>
          <a:p>
            <a:pPr lvl="1"/>
            <a:r>
              <a:rPr lang="en-US" altLang="zh-TW" dirty="0" smtClean="0"/>
              <a:t>Term weighting becomes central part of these models</a:t>
            </a:r>
          </a:p>
          <a:p>
            <a:pPr lvl="1"/>
            <a:r>
              <a:rPr lang="en-US" altLang="zh-TW" dirty="0" smtClean="0"/>
              <a:t>Frequency-based</a:t>
            </a:r>
          </a:p>
          <a:p>
            <a:r>
              <a:rPr lang="en-US" altLang="zh-TW" dirty="0" smtClean="0"/>
              <a:t>These models only examine one(final) version of the document to be retrieved, ignoring the actual document generation process.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1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882698" y="597279"/>
            <a:ext cx="13681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IR model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915784" y="3382750"/>
            <a:ext cx="7431410" cy="1704072"/>
            <a:chOff x="822827" y="2810451"/>
            <a:chExt cx="7431410" cy="1704072"/>
          </a:xfrm>
        </p:grpSpPr>
        <p:sp>
          <p:nvSpPr>
            <p:cNvPr id="7" name="橢圓 6"/>
            <p:cNvSpPr/>
            <p:nvPr/>
          </p:nvSpPr>
          <p:spPr>
            <a:xfrm>
              <a:off x="822827" y="2810451"/>
              <a:ext cx="1656184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document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110859" y="413066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original</a:t>
              </a:r>
              <a:endParaRPr lang="zh-TW" altLang="en-US" dirty="0"/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2781629" y="3422519"/>
              <a:ext cx="33843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3501709" y="359605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after many revision</a:t>
              </a:r>
              <a:endParaRPr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6598053" y="2810451"/>
              <a:ext cx="1656184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document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886085" y="4145191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latest</a:t>
              </a:r>
              <a:endParaRPr lang="zh-TW" altLang="en-US" dirty="0"/>
            </a:p>
          </p:txBody>
        </p:sp>
      </p:grpSp>
      <p:sp>
        <p:nvSpPr>
          <p:cNvPr id="15" name="向上箭號 14"/>
          <p:cNvSpPr/>
          <p:nvPr/>
        </p:nvSpPr>
        <p:spPr>
          <a:xfrm rot="8016347">
            <a:off x="5494457" y="1651429"/>
            <a:ext cx="732593" cy="1735329"/>
          </a:xfrm>
          <a:prstGeom prst="upArrow">
            <a:avLst>
              <a:gd name="adj1" fmla="val 45116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299880" y="2827780"/>
            <a:ext cx="2438443" cy="2274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714576" y="54833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Term frequency</a:t>
            </a: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467544" y="2548177"/>
            <a:ext cx="8352928" cy="3240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4443373" y="1916832"/>
            <a:ext cx="401270" cy="432048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513729" y="6165304"/>
            <a:ext cx="210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 term frequency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7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New term weighting model</a:t>
            </a:r>
          </a:p>
          <a:p>
            <a:pPr lvl="1"/>
            <a:r>
              <a:rPr lang="en-US" altLang="zh-TW" dirty="0" smtClean="0"/>
              <a:t>Use the revision history of the document</a:t>
            </a:r>
          </a:p>
          <a:p>
            <a:pPr lvl="1"/>
            <a:r>
              <a:rPr lang="en-US" altLang="zh-TW" dirty="0" smtClean="0"/>
              <a:t>Redefine term frequency</a:t>
            </a:r>
          </a:p>
          <a:p>
            <a:pPr lvl="1"/>
            <a:r>
              <a:rPr lang="en-US" altLang="zh-TW" dirty="0" smtClean="0"/>
              <a:t>In order to obtain a better characterization of term’s true importance in a document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6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Revision History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Global revision history analysis</a:t>
            </a:r>
          </a:p>
          <a:p>
            <a:pPr lvl="1"/>
            <a:r>
              <a:rPr lang="en-US" altLang="zh-TW" dirty="0" smtClean="0"/>
              <a:t>Simplest </a:t>
            </a:r>
            <a:r>
              <a:rPr lang="en-US" altLang="zh-TW" dirty="0"/>
              <a:t>RHA </a:t>
            </a:r>
            <a:r>
              <a:rPr lang="en-US" altLang="zh-TW" dirty="0" smtClean="0"/>
              <a:t>model</a:t>
            </a:r>
          </a:p>
          <a:p>
            <a:pPr lvl="1"/>
            <a:r>
              <a:rPr lang="en-US" altLang="zh-TW" dirty="0" smtClean="0"/>
              <a:t>document </a:t>
            </a:r>
            <a:r>
              <a:rPr lang="en-US" altLang="zh-TW" dirty="0"/>
              <a:t>grows steadily over </a:t>
            </a:r>
            <a:r>
              <a:rPr lang="en-US" altLang="zh-TW" dirty="0" smtClean="0"/>
              <a:t>time</a:t>
            </a:r>
          </a:p>
          <a:p>
            <a:pPr lvl="1"/>
            <a:r>
              <a:rPr lang="en-US" altLang="zh-TW" dirty="0"/>
              <a:t>a term is relatively important if it appears in the early revisions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6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Revision History 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478644" y="4365104"/>
                <a:ext cx="70567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dirty="0" smtClean="0"/>
                  <a:t>d</a:t>
                </a:r>
                <a:r>
                  <a:rPr lang="zh-TW" altLang="en-US" sz="2400" dirty="0"/>
                  <a:t>：</a:t>
                </a:r>
                <a:r>
                  <a:rPr lang="en-US" altLang="zh-TW" sz="2400" dirty="0"/>
                  <a:t>document d form a versioned corpus D</a:t>
                </a:r>
              </a:p>
              <a:p>
                <a:pPr lvl="1"/>
                <a:r>
                  <a:rPr lang="en-US" altLang="zh-TW" sz="2400" dirty="0"/>
                  <a:t>V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=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{ v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,v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,….,</a:t>
                </a:r>
                <a:r>
                  <a:rPr lang="en-US" altLang="zh-TW" sz="2400" dirty="0" err="1"/>
                  <a:t>v</a:t>
                </a:r>
                <a:r>
                  <a:rPr lang="en-US" altLang="zh-TW" sz="2400" baseline="-25000" dirty="0" err="1"/>
                  <a:t>n</a:t>
                </a:r>
                <a:r>
                  <a:rPr lang="en-US" altLang="zh-TW" sz="2400" dirty="0"/>
                  <a:t> }</a:t>
                </a:r>
                <a:r>
                  <a:rPr lang="zh-TW" altLang="en-US" sz="2400" dirty="0"/>
                  <a:t>：</a:t>
                </a:r>
                <a:r>
                  <a:rPr lang="en-US" altLang="zh-TW" sz="2400" dirty="0"/>
                  <a:t>revision history of d</a:t>
                </a:r>
              </a:p>
              <a:p>
                <a:pPr lvl="1"/>
                <a:r>
                  <a:rPr lang="en-US" altLang="zh-TW" sz="2400" dirty="0"/>
                  <a:t>c(</a:t>
                </a:r>
                <a:r>
                  <a:rPr lang="en-US" altLang="zh-TW" sz="2400" dirty="0" err="1"/>
                  <a:t>t,d</a:t>
                </a:r>
                <a:r>
                  <a:rPr lang="en-US" altLang="zh-TW" sz="2400" dirty="0"/>
                  <a:t>)</a:t>
                </a:r>
                <a:r>
                  <a:rPr lang="zh-TW" altLang="en-US" sz="2400" dirty="0"/>
                  <a:t>：</a:t>
                </a:r>
                <a:r>
                  <a:rPr lang="en-US" altLang="zh-TW" sz="2400" dirty="0"/>
                  <a:t>frequency of term t in 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  <a:ea typeface="Cambria Math"/>
                          </a:rPr>
                          <m:t>α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:r>
                  <a:rPr lang="zh-TW" altLang="en-US" sz="2400" dirty="0"/>
                  <a:t>：</a:t>
                </a:r>
                <a:r>
                  <a:rPr lang="en-US" altLang="zh-TW" sz="2400" dirty="0"/>
                  <a:t>decay factor</a:t>
                </a: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644" y="4365104"/>
                <a:ext cx="7056784" cy="1569660"/>
              </a:xfrm>
              <a:prstGeom prst="rect">
                <a:avLst/>
              </a:prstGeom>
              <a:blipFill rotWithShape="1">
                <a:blip r:embed="rId3"/>
                <a:stretch>
                  <a:fillRect t="-3488" b="-7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"/>
              <p:cNvSpPr txBox="1"/>
              <p:nvPr/>
            </p:nvSpPr>
            <p:spPr>
              <a:xfrm>
                <a:off x="1625661" y="2295474"/>
                <a:ext cx="3739532" cy="96744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𝑔𝑙𝑜𝑏𝑎𝑙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61" y="2295474"/>
                <a:ext cx="3739532" cy="9674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5"/>
          <p:cNvSpPr/>
          <p:nvPr/>
        </p:nvSpPr>
        <p:spPr>
          <a:xfrm>
            <a:off x="4168836" y="2438349"/>
            <a:ext cx="838200" cy="304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5645211" y="2107025"/>
                <a:ext cx="1981200" cy="63612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Frequency of term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revision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11" y="2107025"/>
                <a:ext cx="1981200" cy="636123"/>
              </a:xfrm>
              <a:prstGeom prst="rect">
                <a:avLst/>
              </a:prstGeom>
              <a:blipFill rotWithShape="1">
                <a:blip r:embed="rId5"/>
                <a:stretch>
                  <a:fillRect l="-305" t="-5607" r="-2439" b="-130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8"/>
          <p:cNvCxnSpPr>
            <a:stCxn id="22" idx="3"/>
            <a:endCxn id="23" idx="1"/>
          </p:cNvCxnSpPr>
          <p:nvPr/>
        </p:nvCxnSpPr>
        <p:spPr>
          <a:xfrm flipV="1">
            <a:off x="5007036" y="2425087"/>
            <a:ext cx="638175" cy="16566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/>
          <p:nvPr/>
        </p:nvSpPr>
        <p:spPr>
          <a:xfrm>
            <a:off x="4292661" y="2809824"/>
            <a:ext cx="533400" cy="304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/>
          <p:cNvSpPr/>
          <p:nvPr/>
        </p:nvSpPr>
        <p:spPr>
          <a:xfrm>
            <a:off x="5645211" y="2962224"/>
            <a:ext cx="1981200" cy="63612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Decay factor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11"/>
          <p:cNvCxnSpPr>
            <a:stCxn id="25" idx="3"/>
            <a:endCxn id="26" idx="1"/>
          </p:cNvCxnSpPr>
          <p:nvPr/>
        </p:nvCxnSpPr>
        <p:spPr>
          <a:xfrm>
            <a:off x="4826061" y="2962224"/>
            <a:ext cx="819150" cy="31806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Revision History Analysis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556792"/>
                <a:ext cx="6275040" cy="45259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d : { </a:t>
                </a:r>
                <a:r>
                  <a:rPr lang="en-US" altLang="zh-TW" dirty="0" err="1" smtClean="0"/>
                  <a:t>a,b,c</a:t>
                </a:r>
                <a:r>
                  <a:rPr lang="en-US" altLang="zh-TW" dirty="0" smtClean="0"/>
                  <a:t> }  		</a:t>
                </a:r>
                <a:r>
                  <a:rPr lang="en-US" altLang="zh-TW" dirty="0" err="1" smtClean="0"/>
                  <a:t>tf</a:t>
                </a:r>
                <a:r>
                  <a:rPr lang="en-US" altLang="zh-TW" dirty="0" smtClean="0"/>
                  <a:t>(a=3 b=2 c=1)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V = {v</a:t>
                </a:r>
                <a:r>
                  <a:rPr lang="en-US" altLang="zh-TW" baseline="-25000" dirty="0"/>
                  <a:t>1</a:t>
                </a:r>
                <a:r>
                  <a:rPr lang="en-US" altLang="zh-TW" dirty="0" smtClean="0"/>
                  <a:t>,v</a:t>
                </a:r>
                <a:r>
                  <a:rPr lang="en-US" altLang="zh-TW" baseline="-25000" dirty="0"/>
                  <a:t>2</a:t>
                </a:r>
                <a:r>
                  <a:rPr lang="en-US" altLang="zh-TW" dirty="0" smtClean="0"/>
                  <a:t>,v</a:t>
                </a:r>
                <a:r>
                  <a:rPr lang="en-US" altLang="zh-TW" baseline="-25000" dirty="0"/>
                  <a:t>3</a:t>
                </a:r>
                <a:r>
                  <a:rPr lang="en-US" altLang="zh-TW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v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/>
                  <a:t> = {</a:t>
                </a:r>
                <a:r>
                  <a:rPr lang="en-US" altLang="zh-TW" dirty="0" err="1" smtClean="0"/>
                  <a:t>a,b,c</a:t>
                </a:r>
                <a:r>
                  <a:rPr lang="en-US" altLang="zh-TW" dirty="0" smtClean="0"/>
                  <a:t>} 		</a:t>
                </a:r>
                <a:r>
                  <a:rPr lang="en-US" altLang="zh-TW" dirty="0" err="1" smtClean="0"/>
                  <a:t>tf</a:t>
                </a:r>
                <a:r>
                  <a:rPr lang="en-US" altLang="zh-TW" dirty="0" smtClean="0"/>
                  <a:t>(a=4 b=3 c=3)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v</a:t>
                </a:r>
                <a:r>
                  <a:rPr lang="en-US" altLang="zh-TW" baseline="-25000" dirty="0" smtClean="0"/>
                  <a:t>2</a:t>
                </a:r>
                <a:r>
                  <a:rPr lang="en-US" altLang="zh-TW" dirty="0" smtClean="0"/>
                  <a:t> = {</a:t>
                </a:r>
                <a:r>
                  <a:rPr lang="en-US" altLang="zh-TW" dirty="0" err="1" smtClean="0"/>
                  <a:t>a,b,c</a:t>
                </a:r>
                <a:r>
                  <a:rPr lang="en-US" altLang="zh-TW" dirty="0" smtClean="0"/>
                  <a:t>}		</a:t>
                </a:r>
                <a:r>
                  <a:rPr lang="en-US" altLang="zh-TW" dirty="0" err="1" smtClean="0"/>
                  <a:t>tf</a:t>
                </a:r>
                <a:r>
                  <a:rPr lang="en-US" altLang="zh-TW" dirty="0" smtClean="0"/>
                  <a:t>(a=5 </a:t>
                </a:r>
                <a:r>
                  <a:rPr lang="en-US" altLang="zh-TW" dirty="0"/>
                  <a:t>b=2 c=1</a:t>
                </a:r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v</a:t>
                </a:r>
                <a:r>
                  <a:rPr lang="en-US" altLang="zh-TW" baseline="-25000" dirty="0" smtClean="0"/>
                  <a:t>3</a:t>
                </a:r>
                <a:r>
                  <a:rPr lang="en-US" altLang="zh-TW" dirty="0" smtClean="0"/>
                  <a:t> = {</a:t>
                </a:r>
                <a:r>
                  <a:rPr lang="en-US" altLang="zh-TW" dirty="0" err="1" smtClean="0"/>
                  <a:t>a,b,c,e</a:t>
                </a:r>
                <a:r>
                  <a:rPr lang="en-US" altLang="zh-TW" dirty="0" smtClean="0"/>
                  <a:t>} 		</a:t>
                </a:r>
                <a:r>
                  <a:rPr lang="en-US" altLang="zh-TW" dirty="0" err="1" smtClean="0"/>
                  <a:t>tf</a:t>
                </a:r>
                <a:r>
                  <a:rPr lang="en-US" altLang="zh-TW" dirty="0" smtClean="0"/>
                  <a:t>(a=5 b=3 c=2 e=2)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err="1" smtClean="0"/>
                  <a:t>TF</a:t>
                </a:r>
                <a:r>
                  <a:rPr lang="en-US" altLang="zh-TW" baseline="-25000" dirty="0" err="1" smtClean="0"/>
                  <a:t>global</a:t>
                </a:r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a,d</a:t>
                </a:r>
                <a:r>
                  <a:rPr lang="en-US" altLang="zh-TW" dirty="0" smtClean="0"/>
                  <a:t>) = 4/1</a:t>
                </a:r>
                <a14:m>
                  <m:oMath xmlns:m="http://schemas.openxmlformats.org/officeDocument/2006/math">
                    <m:r>
                      <a:rPr lang="en-US" altLang="zh-TW" i="1" baseline="3000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+5/2</a:t>
                </a:r>
                <a14:m>
                  <m:oMath xmlns:m="http://schemas.openxmlformats.org/officeDocument/2006/math">
                    <m:r>
                      <a:rPr lang="en-US" altLang="zh-TW" i="1" baseline="3000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+5/3</a:t>
                </a:r>
                <a14:m>
                  <m:oMath xmlns:m="http://schemas.openxmlformats.org/officeDocument/2006/math">
                    <m:r>
                      <a:rPr lang="en-US" altLang="zh-TW" i="1" baseline="3000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= 4/1+5/2.14355+5/3.34837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= 4+2.333+1.493 = 7.826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err="1" smtClean="0"/>
                  <a:t>TF</a:t>
                </a:r>
                <a:r>
                  <a:rPr lang="en-US" altLang="zh-TW" baseline="-25000" dirty="0" err="1" smtClean="0"/>
                  <a:t>global</a:t>
                </a:r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e,d</a:t>
                </a:r>
                <a:r>
                  <a:rPr lang="en-US" altLang="zh-TW" dirty="0" smtClean="0"/>
                  <a:t>) = 0/1</a:t>
                </a:r>
                <a14:m>
                  <m:oMath xmlns:m="http://schemas.openxmlformats.org/officeDocument/2006/math">
                    <m:r>
                      <a:rPr lang="en-US" altLang="zh-TW" i="1" baseline="3000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+0/2</a:t>
                </a:r>
                <a14:m>
                  <m:oMath xmlns:m="http://schemas.openxmlformats.org/officeDocument/2006/math">
                    <m:r>
                      <a:rPr lang="en-US" altLang="zh-TW" i="1" baseline="3000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+2/3</a:t>
                </a:r>
                <a14:m>
                  <m:oMath xmlns:m="http://schemas.openxmlformats.org/officeDocument/2006/math">
                    <m:r>
                      <a:rPr lang="en-US" altLang="zh-TW" i="1" baseline="3000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altLang="zh-TW" baseline="300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= 0.597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556792"/>
                <a:ext cx="6275040" cy="4525963"/>
              </a:xfrm>
              <a:blipFill rotWithShape="1">
                <a:blip r:embed="rId3"/>
                <a:stretch>
                  <a:fillRect l="-1263" t="-21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7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Burst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5" b="2346"/>
          <a:stretch/>
        </p:blipFill>
        <p:spPr>
          <a:xfrm>
            <a:off x="1295400" y="2590800"/>
            <a:ext cx="5514975" cy="520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1"/>
          <a:stretch/>
        </p:blipFill>
        <p:spPr>
          <a:xfrm>
            <a:off x="6934200" y="1523585"/>
            <a:ext cx="2209800" cy="4704520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839200" cy="113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41"/>
          <a:stretch/>
        </p:blipFill>
        <p:spPr>
          <a:xfrm>
            <a:off x="1295400" y="3248024"/>
            <a:ext cx="5514975" cy="94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571" b="19372"/>
          <a:stretch/>
        </p:blipFill>
        <p:spPr>
          <a:xfrm>
            <a:off x="1284768" y="4345173"/>
            <a:ext cx="5525608" cy="18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0"/>
          <p:cNvSpPr txBox="1"/>
          <p:nvPr/>
        </p:nvSpPr>
        <p:spPr>
          <a:xfrm>
            <a:off x="373801" y="2590800"/>
            <a:ext cx="92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1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st</a:t>
            </a:r>
            <a:r>
              <a:rPr lang="en-US" sz="1200" b="1" dirty="0" smtClean="0">
                <a:solidFill>
                  <a:schemeClr val="tx2"/>
                </a:solidFill>
              </a:rPr>
              <a:t> revision: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202729" y="3200400"/>
            <a:ext cx="1092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500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revision: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43967" y="4371201"/>
            <a:ext cx="125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Current revision: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8487</TotalTime>
  <Words>1410</Words>
  <Application>Microsoft Office PowerPoint</Application>
  <PresentationFormat>如螢幕大小 (4:3)</PresentationFormat>
  <Paragraphs>318</Paragraphs>
  <Slides>26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PowerPoint 簡報</vt:lpstr>
      <vt:lpstr>Outline</vt:lpstr>
      <vt:lpstr>Introduction</vt:lpstr>
      <vt:lpstr>PowerPoint 簡報</vt:lpstr>
      <vt:lpstr>Introduction</vt:lpstr>
      <vt:lpstr>Revision History Analysis</vt:lpstr>
      <vt:lpstr>Revision History Analysis</vt:lpstr>
      <vt:lpstr>Revision History Analysis</vt:lpstr>
      <vt:lpstr>Burst</vt:lpstr>
      <vt:lpstr>Burst</vt:lpstr>
      <vt:lpstr>Edit History Burst Detection</vt:lpstr>
      <vt:lpstr>Edit History Burst Detection</vt:lpstr>
      <vt:lpstr>Revision History Burst Analysis</vt:lpstr>
      <vt:lpstr>Revision History Burst Analysis</vt:lpstr>
      <vt:lpstr>Revision History Burst Analysis</vt:lpstr>
      <vt:lpstr>Revision History Burst Analysis</vt:lpstr>
      <vt:lpstr>Incorporating RHA in retrieval models</vt:lpstr>
      <vt:lpstr>System implementation</vt:lpstr>
      <vt:lpstr>Evaluate metrics</vt:lpstr>
      <vt:lpstr>Dataset</vt:lpstr>
      <vt:lpstr>INEX Results</vt:lpstr>
      <vt:lpstr>TREC Results</vt:lpstr>
      <vt:lpstr>Cross validation on INEX</vt:lpstr>
      <vt:lpstr>Performance Analysis</vt:lpstr>
      <vt:lpstr>Performance Analysis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Online Social Activities for Adaptive Search Personalization</dc:title>
  <cp:lastModifiedBy>kdd</cp:lastModifiedBy>
  <cp:revision>287</cp:revision>
  <cp:lastPrinted>2011-05-09T01:19:13Z</cp:lastPrinted>
  <dcterms:modified xsi:type="dcterms:W3CDTF">2011-05-23T04:09:12Z</dcterms:modified>
</cp:coreProperties>
</file>